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45BD46-5B7A-4552-8157-03BDA0D13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A99035B-F563-4FB1-9532-33D56413AF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0F008E7-2AED-440C-B55D-5CDBAAD4F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5295-4951-4BD0-B5CF-464D6489E86B}" type="datetimeFigureOut">
              <a:rPr lang="hr-HR" smtClean="0"/>
              <a:t>20.01.2020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125D691-8EBA-46C9-AB01-07AAFC72B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489D830-8C0C-4495-B355-85078FCE6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5E33-CFBD-4A35-9B83-7615EB400CC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64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DA7B3F-21E4-4105-A570-7FB807855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75E4986-234C-4D6B-A194-DD8C1F4C4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C63265A-F58D-4815-BDA3-CEC476B90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5295-4951-4BD0-B5CF-464D6489E86B}" type="datetimeFigureOut">
              <a:rPr lang="hr-HR" smtClean="0"/>
              <a:t>20.01.2020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8C0B69D-CE4B-45DA-8377-961C9A5B3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5B10AD0-BA02-4DEA-922A-A909EB356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5E33-CFBD-4A35-9B83-7615EB400CC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8106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A2F5B94C-B5A0-43BA-92AC-E275EABC0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705CA10-21F6-4CF7-8D0F-7F70AB752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46C8AE8-4774-4587-87E2-006367A57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5295-4951-4BD0-B5CF-464D6489E86B}" type="datetimeFigureOut">
              <a:rPr lang="hr-HR" smtClean="0"/>
              <a:t>20.01.2020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0A5CBC8-FDCA-4F2D-B0FA-4FFFC5284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9801AC7-AAEF-425E-BB9E-A38215651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5E33-CFBD-4A35-9B83-7615EB400CC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323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2BB093-7232-4E22-A783-2E2B89920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1342EE7-E613-4272-8855-AA5A6CE78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9FAA951-A7EC-4848-A5DD-FD08723AF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5295-4951-4BD0-B5CF-464D6489E86B}" type="datetimeFigureOut">
              <a:rPr lang="hr-HR" smtClean="0"/>
              <a:t>20.01.2020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D968034-B5A0-4D31-A9C8-C355AA712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EC32919-B7AE-4488-93D0-F82E89989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5E33-CFBD-4A35-9B83-7615EB400CC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396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6958F7-F470-41E4-860A-D03054BEF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F637B50-6FD7-4911-BCA7-C94335052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F3BA7B4-0D0D-4D5D-BE22-9DE536253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5295-4951-4BD0-B5CF-464D6489E86B}" type="datetimeFigureOut">
              <a:rPr lang="hr-HR" smtClean="0"/>
              <a:t>20.01.2020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8B7B691-29ED-4905-B9C6-E908154A6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FF72F20-5B72-4E1C-857D-7DC3EC224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5E33-CFBD-4A35-9B83-7615EB400CC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024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AEE70C-B5FB-4787-952D-A15E51743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FBCDC40-1C12-47D8-A03C-4DC9E248EA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5E8F604-8C86-49FD-BBF6-D7B52905C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FF5B501-6C7A-45C6-81C5-776623B11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5295-4951-4BD0-B5CF-464D6489E86B}" type="datetimeFigureOut">
              <a:rPr lang="hr-HR" smtClean="0"/>
              <a:t>20.01.2020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E37DDF6-2E5C-46B5-9A4F-45187E1E7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8A85276-6A6B-4748-BB2F-3DE16640D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5E33-CFBD-4A35-9B83-7615EB400CC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4381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348586-38B1-4399-9EF6-90372C808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2065BDC-6E46-481B-997E-455F4F4BF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A21BE1B-025F-4DAF-8CB5-A770DE566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BB9192B1-BCFA-475C-91D9-F639E28A30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420D5C47-BFD6-4D70-980F-595BEE3299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83FFBD09-128A-406E-A50E-7B53EAD9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5295-4951-4BD0-B5CF-464D6489E86B}" type="datetimeFigureOut">
              <a:rPr lang="hr-HR" smtClean="0"/>
              <a:t>20.01.2020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F69358DD-0E40-4F0F-B31D-F24B0BA1D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170FA992-D9C9-4A4F-A81B-F3658BB9C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5E33-CFBD-4A35-9B83-7615EB400CC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697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553890-CFBB-46B5-8C1A-F562BCF44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0F7A8EC9-FDD3-4DAE-9804-4EBE6A892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5295-4951-4BD0-B5CF-464D6489E86B}" type="datetimeFigureOut">
              <a:rPr lang="hr-HR" smtClean="0"/>
              <a:t>20.01.2020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58574198-2243-4F2A-83B2-BA18B6AB6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CED72081-D8F5-45D7-928C-7D8CB3569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5E33-CFBD-4A35-9B83-7615EB400CC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253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B8FA306E-971C-4C5B-B227-848427E89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5295-4951-4BD0-B5CF-464D6489E86B}" type="datetimeFigureOut">
              <a:rPr lang="hr-HR" smtClean="0"/>
              <a:t>20.01.2020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E94ABF28-3417-4E25-939C-7E304C39D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358BA415-9AD9-419B-A051-B993E4E3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5E33-CFBD-4A35-9B83-7615EB400CC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680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50BF00-514F-44FA-AC67-842320DC6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A474B92-44E8-4718-88CD-DF0014594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52022BF7-647D-4848-85DF-38A268049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EC1DEDE-3EC7-4766-B329-88C51F965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5295-4951-4BD0-B5CF-464D6489E86B}" type="datetimeFigureOut">
              <a:rPr lang="hr-HR" smtClean="0"/>
              <a:t>20.01.2020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3127E5C-83AF-4859-A5CA-19066B93A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B4D8CB19-2A28-43BA-BBB3-4F5BA199C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5E33-CFBD-4A35-9B83-7615EB400CC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48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BF4EAA-0296-4325-A1A5-98DD7B5BA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1DFEA514-416D-41ED-85DD-A2C370E87F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6115392-3462-4C27-97AE-063513EEC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17BCF87-1062-403A-9D12-96DBBE445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5295-4951-4BD0-B5CF-464D6489E86B}" type="datetimeFigureOut">
              <a:rPr lang="hr-HR" smtClean="0"/>
              <a:t>20.01.2020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C2BD35A-0161-4B1D-A9F0-C03C3C0B8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CBE8411-6F08-4990-B761-B868668D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5E33-CFBD-4A35-9B83-7615EB400CC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9770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79BD8CFB-2C83-4600-9E0C-E92239F9E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BD56DE7-7B31-4274-BC71-AB5BE8ABD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52233CC-FB1A-42F4-8474-3ACF9AE01F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F5295-4951-4BD0-B5CF-464D6489E86B}" type="datetimeFigureOut">
              <a:rPr lang="hr-HR" smtClean="0"/>
              <a:t>20.01.2020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034CC33-FD3F-4696-ACB6-2E65DF461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715459C-82AF-4E8D-A0A8-76511A2D5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65E33-CFBD-4A35-9B83-7615EB400CC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88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CDD6A0-C95C-4B0C-B255-2339913476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23888"/>
            <a:ext cx="9144000" cy="3256745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PROGRAM POTPORA POLJOPRIVREDI NA </a:t>
            </a:r>
            <a:br>
              <a:rPr lang="pl-PL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pl-P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PODRUČJU OPĆINE KRIŽ ZA 2020. GODINU</a:t>
            </a:r>
            <a:endParaRPr lang="hr-HR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3992EBD-14BB-4180-BFA6-9B39A0E4F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53354"/>
            <a:ext cx="9144000" cy="404446"/>
          </a:xfrm>
        </p:spPr>
        <p:txBody>
          <a:bodyPr>
            <a:normAutofit lnSpcReduction="10000"/>
          </a:bodyPr>
          <a:lstStyle/>
          <a:p>
            <a:r>
              <a:rPr lang="hr-HR" dirty="0"/>
              <a:t>→    →       </a:t>
            </a:r>
            <a:r>
              <a:rPr lang="hr-HR" spc="600" dirty="0"/>
              <a:t>IZMJENE PROGRAMA</a:t>
            </a:r>
          </a:p>
        </p:txBody>
      </p:sp>
    </p:spTree>
    <p:extLst>
      <p:ext uri="{BB962C8B-B14F-4D97-AF65-F5344CB8AC3E}">
        <p14:creationId xmlns:p14="http://schemas.microsoft.com/office/powerpoint/2010/main" val="1380078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C386BDC-74E5-4F82-A43B-B193AC5D4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013" y="157494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r-HR" dirty="0"/>
              <a:t>Razlog: visoki postotak iskorištenja de </a:t>
            </a:r>
            <a:r>
              <a:rPr lang="hr-HR" dirty="0" err="1"/>
              <a:t>minimis</a:t>
            </a:r>
            <a:r>
              <a:rPr lang="hr-HR" dirty="0"/>
              <a:t> potpora na nacionalnoj razini </a:t>
            </a:r>
            <a:br>
              <a:rPr lang="hr-HR" dirty="0"/>
            </a:br>
            <a:r>
              <a:rPr lang="nn-NO" dirty="0"/>
              <a:t> temeljem Uredbe Komisije (EU) br. 1408/2013</a:t>
            </a:r>
            <a:br>
              <a:rPr lang="hr-HR" dirty="0"/>
            </a:br>
            <a:br>
              <a:rPr lang="hr-HR" dirty="0"/>
            </a:br>
            <a:r>
              <a:rPr lang="hr-HR" u="sng" dirty="0"/>
              <a:t>Ministarstvo ne odobrava nove programe!</a:t>
            </a:r>
            <a:br>
              <a:rPr lang="hr-HR" u="sng" dirty="0"/>
            </a:br>
            <a:endParaRPr lang="hr-HR" u="sng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9CF985D-DE51-4B5D-A190-B269FF307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>
            <a:normAutofit/>
          </a:bodyPr>
          <a:lstStyle/>
          <a:p>
            <a:endParaRPr lang="hr-HR" dirty="0"/>
          </a:p>
          <a:p>
            <a:r>
              <a:rPr lang="hr-HR" dirty="0"/>
              <a:t>temeljem Uredbe 702/2014 nije moguće financiranje troškova koji se smatraju redovitim troškovima poslovanja poljoprivrednika kao što su npr. umjetno </a:t>
            </a:r>
            <a:r>
              <a:rPr lang="hr-HR" dirty="0" err="1"/>
              <a:t>osjemenjivanje</a:t>
            </a:r>
            <a:r>
              <a:rPr lang="hr-HR" dirty="0"/>
              <a:t>, nabava sjemena/gnojiva za sjetvu, analiza tla </a:t>
            </a:r>
            <a:r>
              <a:rPr lang="hr-HR" dirty="0" err="1"/>
              <a:t>isl</a:t>
            </a:r>
            <a:r>
              <a:rPr lang="hr-HR" dirty="0"/>
              <a:t>.</a:t>
            </a: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53996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C3C1D06-26A8-43D5-A624-ACEEF8D04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9111" y="569816"/>
            <a:ext cx="5157787" cy="823912"/>
          </a:xfrm>
        </p:spPr>
        <p:txBody>
          <a:bodyPr/>
          <a:lstStyle/>
          <a:p>
            <a:r>
              <a:rPr lang="hr-HR" dirty="0"/>
              <a:t>  DIO I</a:t>
            </a:r>
          </a:p>
          <a:p>
            <a:endParaRPr lang="hr-HR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8FF20A1-3AC0-453C-8147-DCBAF29B73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267118"/>
            <a:ext cx="5157787" cy="492254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r-HR" dirty="0"/>
              <a:t>	</a:t>
            </a:r>
          </a:p>
          <a:p>
            <a:r>
              <a:rPr lang="hr-HR" dirty="0"/>
              <a:t>Sukladno Uredbi br. 702/2014:</a:t>
            </a:r>
          </a:p>
          <a:p>
            <a:r>
              <a:rPr lang="hr-HR" dirty="0"/>
              <a:t>Ovaj Program primjenjuje se isključivo na potpore koje imaju učinak poticaja. </a:t>
            </a:r>
          </a:p>
          <a:p>
            <a:endParaRPr lang="hr-HR" dirty="0"/>
          </a:p>
          <a:p>
            <a:r>
              <a:rPr lang="hr-HR" dirty="0"/>
              <a:t>Smatra se da potpora ima učinak poticaja ako je poduzetnik/korisnik potpore podnio pisani zahtjev prije početka rada na projektu odnosno djelatnosti. Zahtjev za potporu mora sadržavati barem sljedeće informacije: </a:t>
            </a:r>
          </a:p>
          <a:p>
            <a:r>
              <a:rPr lang="hr-HR" dirty="0"/>
              <a:t>(a) naziv i veličinu poduzetnika; </a:t>
            </a:r>
          </a:p>
          <a:p>
            <a:r>
              <a:rPr lang="hr-HR" dirty="0"/>
              <a:t>(b) opis projekta ili djelatnosti, uključujući datume početka i dovršetka; </a:t>
            </a:r>
          </a:p>
          <a:p>
            <a:r>
              <a:rPr lang="hr-HR" dirty="0"/>
              <a:t>(c) mjesto održavanja projekta ili djelatnosti; </a:t>
            </a:r>
          </a:p>
          <a:p>
            <a:r>
              <a:rPr lang="hr-HR" dirty="0"/>
              <a:t>(d) popis prihvatljivih troškova; </a:t>
            </a:r>
          </a:p>
          <a:p>
            <a:r>
              <a:rPr lang="hr-HR" dirty="0"/>
              <a:t>(e) vrstu (bespovratno sredstvo, zajam, jamstvo, povratni predujam ili drugo) i iznos javnog financiranja potrebnog za projekt/djelatnost. 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36AC3694-77B6-4189-9C65-259F7697D4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443206"/>
            <a:ext cx="5183188" cy="823912"/>
          </a:xfrm>
        </p:spPr>
        <p:txBody>
          <a:bodyPr/>
          <a:lstStyle/>
          <a:p>
            <a:r>
              <a:rPr lang="hr-HR" dirty="0"/>
              <a:t>DIO II</a:t>
            </a:r>
          </a:p>
          <a:p>
            <a:endParaRPr lang="hr-HR" dirty="0"/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1B44C022-56E3-4965-93F4-EB16A501A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393728"/>
            <a:ext cx="5183188" cy="4795935"/>
          </a:xfrm>
        </p:spPr>
        <p:txBody>
          <a:bodyPr>
            <a:normAutofit fontScale="62500" lnSpcReduction="20000"/>
          </a:bodyPr>
          <a:lstStyle/>
          <a:p>
            <a:r>
              <a:rPr lang="hr-HR" dirty="0"/>
              <a:t>Sukladno Uredbi 1407/2013:</a:t>
            </a:r>
          </a:p>
          <a:p>
            <a:endParaRPr lang="hr-HR" dirty="0"/>
          </a:p>
          <a:p>
            <a:r>
              <a:rPr lang="hr-HR" dirty="0"/>
              <a:t>Prijava kao do sada –  R1 račun, obrazac i propisana dokumentacija</a:t>
            </a:r>
          </a:p>
        </p:txBody>
      </p:sp>
    </p:spTree>
    <p:extLst>
      <p:ext uri="{BB962C8B-B14F-4D97-AF65-F5344CB8AC3E}">
        <p14:creationId xmlns:p14="http://schemas.microsoft.com/office/powerpoint/2010/main" val="272983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AD7E2A2-E062-4BC0-87F8-DE53D3241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179" y="372868"/>
            <a:ext cx="5157787" cy="823912"/>
          </a:xfrm>
        </p:spPr>
        <p:txBody>
          <a:bodyPr/>
          <a:lstStyle/>
          <a:p>
            <a:r>
              <a:rPr lang="hr-HR" dirty="0"/>
              <a:t>DIO I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61CE9C7-4500-4AF6-B8E9-1AD23A548A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31852"/>
            <a:ext cx="5157787" cy="4557811"/>
          </a:xfrm>
        </p:spPr>
        <p:txBody>
          <a:bodyPr>
            <a:normAutofit lnSpcReduction="10000"/>
          </a:bodyPr>
          <a:lstStyle/>
          <a:p>
            <a:r>
              <a:rPr lang="hr-HR" dirty="0"/>
              <a:t>Potpore za ulaganja u materijalnu imovinu ili nematerijalnu imovinu na poljoprivrednim      gospodarstvima povezana s primarnom poljoprivrednom proizvodnjom </a:t>
            </a:r>
          </a:p>
          <a:p>
            <a:r>
              <a:rPr lang="hr-HR" dirty="0"/>
              <a:t>Potpore za prenošenje znanja i aktivnosti informiranja</a:t>
            </a:r>
          </a:p>
          <a:p>
            <a:r>
              <a:rPr lang="hr-HR" dirty="0"/>
              <a:t>Potpore za plaćanje premije osiguranja </a:t>
            </a:r>
          </a:p>
          <a:p>
            <a:endParaRPr lang="hr-HR" dirty="0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93F74AD6-2331-494B-823F-A76F35D74C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5633" y="372868"/>
            <a:ext cx="5183188" cy="823912"/>
          </a:xfrm>
        </p:spPr>
        <p:txBody>
          <a:bodyPr/>
          <a:lstStyle/>
          <a:p>
            <a:r>
              <a:rPr lang="hr-HR" dirty="0"/>
              <a:t>DIO II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3D0E064A-499B-484F-928D-4C36DAB405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31852"/>
            <a:ext cx="5183188" cy="4557811"/>
          </a:xfrm>
        </p:spPr>
        <p:txBody>
          <a:bodyPr>
            <a:normAutofit lnSpcReduction="10000"/>
          </a:bodyPr>
          <a:lstStyle/>
          <a:p>
            <a:r>
              <a:rPr lang="hr-HR" dirty="0"/>
              <a:t>Potpora za marketinške aktivnosti</a:t>
            </a:r>
          </a:p>
          <a:p>
            <a:r>
              <a:rPr lang="hr-HR" dirty="0"/>
              <a:t> Potpora za ulaganja u vezi s preradom poljoprivrednih proizvoda</a:t>
            </a:r>
          </a:p>
          <a:p>
            <a:r>
              <a:rPr lang="hr-HR" dirty="0"/>
              <a:t> Potpora za prijavu dokumentacije za nacionalne i međunarodne fondove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3408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 descr="Slika na kojoj se prikazuje torta, trava, stol, čokolada&#10;&#10;Opis je automatski generiran">
            <a:extLst>
              <a:ext uri="{FF2B5EF4-FFF2-40B4-BE49-F238E27FC236}">
                <a16:creationId xmlns:a16="http://schemas.microsoft.com/office/drawing/2014/main" id="{829BDC96-239B-44E0-903D-A3CF1F14FB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1"/>
          <a:stretch/>
        </p:blipFill>
        <p:spPr>
          <a:xfrm>
            <a:off x="98494" y="0"/>
            <a:ext cx="12191980" cy="68579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6852978-235C-47F2-8D0D-CBB6F74F6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3410" y="3742005"/>
            <a:ext cx="3709262" cy="21523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000" b="1" i="1" dirty="0" err="1"/>
              <a:t>Pratite</a:t>
            </a:r>
            <a:r>
              <a:rPr lang="en-US" sz="2000" b="1" i="1" dirty="0"/>
              <a:t> </a:t>
            </a:r>
            <a:r>
              <a:rPr lang="en-US" sz="2000" b="1" i="1" dirty="0" err="1"/>
              <a:t>novosti</a:t>
            </a:r>
            <a:r>
              <a:rPr lang="en-US" sz="2000" b="1" i="1" dirty="0"/>
              <a:t> </a:t>
            </a:r>
            <a:r>
              <a:rPr lang="en-US" sz="2000" b="1" i="1" dirty="0" err="1"/>
              <a:t>i</a:t>
            </a:r>
            <a:r>
              <a:rPr lang="en-US" sz="2000" b="1" i="1" dirty="0"/>
              <a:t> </a:t>
            </a:r>
            <a:r>
              <a:rPr lang="en-US" sz="2000" b="1" i="1" dirty="0" err="1"/>
              <a:t>čitajte</a:t>
            </a:r>
            <a:r>
              <a:rPr lang="en-US" sz="2000" b="1" i="1" dirty="0"/>
              <a:t> </a:t>
            </a:r>
            <a:r>
              <a:rPr lang="en-US" sz="2000" b="1" i="1" dirty="0" err="1"/>
              <a:t>obrasce</a:t>
            </a:r>
            <a:r>
              <a:rPr lang="en-US" sz="2000" b="1" i="1" dirty="0"/>
              <a:t>!</a:t>
            </a:r>
            <a:br>
              <a:rPr lang="en-US" sz="2000" b="1" i="1" dirty="0"/>
            </a:br>
            <a:br>
              <a:rPr lang="en-US" sz="2000" b="1" i="1" dirty="0"/>
            </a:br>
            <a:br>
              <a:rPr lang="en-US" sz="2000" b="1" i="1" dirty="0"/>
            </a:br>
            <a:br>
              <a:rPr lang="en-US" sz="2000" b="1" i="1" dirty="0"/>
            </a:br>
            <a:r>
              <a:rPr lang="en-US" sz="2000" b="1" i="1" dirty="0" err="1"/>
              <a:t>Hvala</a:t>
            </a:r>
            <a:r>
              <a:rPr lang="en-US" sz="2000" b="1" i="1" dirty="0"/>
              <a:t> </a:t>
            </a:r>
            <a:r>
              <a:rPr lang="en-US" sz="2000" b="1" i="1" dirty="0" err="1"/>
              <a:t>na</a:t>
            </a:r>
            <a:r>
              <a:rPr lang="en-US" sz="2000" b="1" i="1" dirty="0"/>
              <a:t> </a:t>
            </a:r>
            <a:r>
              <a:rPr lang="en-US" sz="2000" b="1" i="1" dirty="0" err="1"/>
              <a:t>pažnji</a:t>
            </a:r>
            <a:r>
              <a:rPr lang="en-US" sz="2000" b="1" i="1" dirty="0"/>
              <a:t>!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322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289</Words>
  <Application>Microsoft Office PowerPoint</Application>
  <PresentationFormat>Široki zaslon</PresentationFormat>
  <Paragraphs>30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sustava Office</vt:lpstr>
      <vt:lpstr>PROGRAM POTPORA POLJOPRIVREDI NA  PODRUČJU OPĆINE KRIŽ ZA 2020. GODINU</vt:lpstr>
      <vt:lpstr>Razlog: visoki postotak iskorištenja de minimis potpora na nacionalnoj razini   temeljem Uredbe Komisije (EU) br. 1408/2013  Ministarstvo ne odobrava nove programe! </vt:lpstr>
      <vt:lpstr>PowerPoint prezentacija</vt:lpstr>
      <vt:lpstr>PowerPoint prezentacija</vt:lpstr>
      <vt:lpstr>Pratite novosti i čitajte obrasce!    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POTPORA POLJOPRIVREDI NA  PODRUČJU OPĆINE KRIŽ ZA 2020. GODINU</dc:title>
  <dc:creator>Ines Dundović</dc:creator>
  <cp:lastModifiedBy>Ines Dundović</cp:lastModifiedBy>
  <cp:revision>1</cp:revision>
  <dcterms:created xsi:type="dcterms:W3CDTF">2020-01-20T13:09:14Z</dcterms:created>
  <dcterms:modified xsi:type="dcterms:W3CDTF">2020-01-20T13:11:36Z</dcterms:modified>
</cp:coreProperties>
</file>